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Extra Bold" panose="020B0604020202020204" charset="0"/>
      <p:regular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Open Sans Light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90B1EE-D0D6-2253-F709-1FC93D0452CC}" v="16" dt="2021-10-25T20:38:51.601"/>
    <p1510:client id="{27A5FE5C-EBA1-D52E-26F5-14B68FADEB2C}" v="1355" dt="2021-10-18T08:07:46.498"/>
    <p1510:client id="{6C2AB754-F230-5C54-6089-DCD5D81F80C8}" v="176" dt="2021-10-25T16:21:51.390"/>
    <p1510:client id="{A357C6EE-BD73-3617-96F2-EA3E9DF591D7}" v="969" dt="2021-10-22T14:05:40.998"/>
    <p1510:client id="{CA4AE232-BA17-F7A1-70E7-0F0A3D9BD128}" v="28" dt="2021-10-25T20:27:27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02854" cy="10287000"/>
            <a:chOff x="0" y="0"/>
            <a:chExt cx="219973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9731" cy="3479800"/>
            </a:xfrm>
            <a:custGeom>
              <a:avLst/>
              <a:gdLst/>
              <a:ahLst/>
              <a:cxnLst/>
              <a:rect l="l" t="t" r="r" b="b"/>
              <a:pathLst>
                <a:path w="2199731" h="3479800">
                  <a:moveTo>
                    <a:pt x="0" y="0"/>
                  </a:moveTo>
                  <a:lnTo>
                    <a:pt x="2199731" y="0"/>
                  </a:lnTo>
                  <a:lnTo>
                    <a:pt x="219973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0064" y="1714500"/>
            <a:ext cx="394272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34568" y="3904615"/>
            <a:ext cx="8823722" cy="474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Esercitazione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 2</a:t>
            </a:r>
          </a:p>
          <a:p>
            <a:pPr algn="ctr">
              <a:lnSpc>
                <a:spcPts val="12599"/>
              </a:lnSpc>
            </a:pPr>
            <a:endParaRPr lang="en-US" sz="9000" dirty="0">
              <a:solidFill>
                <a:srgbClr val="000000"/>
              </a:solidFill>
              <a:latin typeface="Open Sans Extra Bold"/>
              <a:ea typeface="Open Sans Extra Bold"/>
              <a:cs typeface="Open Sans Extra Bold"/>
            </a:endParaRPr>
          </a:p>
          <a:p>
            <a:pPr algn="ctr">
              <a:lnSpc>
                <a:spcPts val="12599"/>
              </a:lnSpc>
            </a:pPr>
            <a:endParaRPr lang="en-US" sz="9000" dirty="0">
              <a:solidFill>
                <a:srgbClr val="000000"/>
              </a:solidFill>
              <a:latin typeface="Open Sans Extra Bold"/>
              <a:ea typeface="Open Sans Extra Bold"/>
              <a:cs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34568" y="5342890"/>
            <a:ext cx="8823722" cy="180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50" dirty="0">
                <a:solidFill>
                  <a:srgbClr val="000000"/>
                </a:solidFill>
                <a:latin typeface="Open Sans"/>
              </a:rPr>
              <a:t>Socket in JAVA </a:t>
            </a:r>
            <a:br>
              <a:rPr lang="en-US" sz="5150" dirty="0">
                <a:solidFill>
                  <a:srgbClr val="000000"/>
                </a:solidFill>
                <a:latin typeface="Open Sans"/>
              </a:rPr>
            </a:br>
            <a:r>
              <a:rPr lang="en-US" sz="5150" dirty="0">
                <a:solidFill>
                  <a:srgbClr val="000000"/>
                </a:solidFill>
                <a:latin typeface="Open Sans"/>
              </a:rPr>
              <a:t>(connection oriented)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8483" y="6360020"/>
            <a:ext cx="368126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Bernardini Claudio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Corsetti Luca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 Giardina Gianluca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Straccali Leonardo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45654" y="448310"/>
            <a:ext cx="32136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12 Ottobre 2021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58290" y="8740635"/>
            <a:ext cx="1289957" cy="1289957"/>
            <a:chOff x="0" y="0"/>
            <a:chExt cx="1719943" cy="171994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9650" y="0"/>
            <a:ext cx="9658350" cy="10287000"/>
            <a:chOff x="0" y="0"/>
            <a:chExt cx="326714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7146" cy="3479800"/>
            </a:xfrm>
            <a:custGeom>
              <a:avLst/>
              <a:gdLst/>
              <a:ahLst/>
              <a:cxnLst/>
              <a:rect l="l" t="t" r="r" b="b"/>
              <a:pathLst>
                <a:path w="3267146" h="3479800">
                  <a:moveTo>
                    <a:pt x="0" y="0"/>
                  </a:moveTo>
                  <a:lnTo>
                    <a:pt x="3267146" y="0"/>
                  </a:lnTo>
                  <a:lnTo>
                    <a:pt x="326714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648765" y="8740635"/>
            <a:ext cx="1289957" cy="1289957"/>
            <a:chOff x="0" y="0"/>
            <a:chExt cx="1719943" cy="17199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0080" y="516256"/>
            <a:ext cx="8070205" cy="92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Open Sans Extra Bold"/>
              </a:rPr>
              <a:t>Obiettivi esercitazione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5830" y="1884589"/>
            <a:ext cx="316289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Hard skills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1884589"/>
            <a:ext cx="3067572" cy="866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Soft skills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70964" y="6172418"/>
            <a:ext cx="6591300" cy="46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FFFFFF"/>
                </a:solidFill>
                <a:latin typeface="Open Sans Light"/>
              </a:rPr>
              <a:t>Organizzazione del proprio lavoro in team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83721" y="3853543"/>
            <a:ext cx="1289957" cy="1289957"/>
            <a:chOff x="0" y="0"/>
            <a:chExt cx="1719943" cy="171994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1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62082" y="4018725"/>
            <a:ext cx="4640014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it-IT" sz="2750" dirty="0">
                <a:latin typeface="Open Sans Light"/>
                <a:ea typeface="Open Sans Light"/>
                <a:cs typeface="Open Sans Light"/>
              </a:rPr>
              <a:t>Stabilire e mantenere una connessione tramite </a:t>
            </a:r>
            <a:r>
              <a:rPr lang="it-IT" sz="2750" dirty="0" err="1">
                <a:latin typeface="Open Sans Light"/>
                <a:ea typeface="Open Sans Light"/>
                <a:cs typeface="Open Sans Light"/>
              </a:rPr>
              <a:t>Socket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30080" y="5782909"/>
            <a:ext cx="1289957" cy="1289957"/>
            <a:chOff x="0" y="0"/>
            <a:chExt cx="1719943" cy="17199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2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57462" y="5948091"/>
            <a:ext cx="3916561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Gestione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sequenziale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e parallela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lato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servitore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992365" y="3853543"/>
            <a:ext cx="1289957" cy="1289957"/>
            <a:chOff x="0" y="0"/>
            <a:chExt cx="1719943" cy="171994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92365" y="5782909"/>
            <a:ext cx="1289957" cy="1289957"/>
            <a:chOff x="0" y="0"/>
            <a:chExt cx="1719943" cy="17199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2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429152" y="4243052"/>
            <a:ext cx="7509570" cy="463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59">
                <a:solidFill>
                  <a:srgbClr val="FFFFFF"/>
                </a:solidFill>
                <a:latin typeface="Open Sans Light"/>
              </a:rPr>
              <a:t>Collaborazione per raggiungere un fine comune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9650" y="1157"/>
            <a:ext cx="9658350" cy="10296525"/>
            <a:chOff x="0" y="0"/>
            <a:chExt cx="326714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7146" cy="3479800"/>
            </a:xfrm>
            <a:custGeom>
              <a:avLst/>
              <a:gdLst/>
              <a:ahLst/>
              <a:cxnLst/>
              <a:rect l="l" t="t" r="r" b="b"/>
              <a:pathLst>
                <a:path w="3267146" h="3479800">
                  <a:moveTo>
                    <a:pt x="0" y="0"/>
                  </a:moveTo>
                  <a:lnTo>
                    <a:pt x="3267146" y="0"/>
                  </a:lnTo>
                  <a:lnTo>
                    <a:pt x="326714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648765" y="8740635"/>
            <a:ext cx="1289957" cy="1289957"/>
            <a:chOff x="0" y="0"/>
            <a:chExt cx="1719943" cy="17199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3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516255"/>
            <a:ext cx="700167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Open Sans Extra Bold"/>
              </a:rPr>
              <a:t>Introduzione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701" y="1884589"/>
            <a:ext cx="1955453" cy="87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5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Client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69225" y="987281"/>
            <a:ext cx="7916945" cy="872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Servervitore</a:t>
            </a:r>
            <a:r>
              <a:rPr lang="en-US" sz="51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51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Sequenziale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83721" y="3213424"/>
            <a:ext cx="1289957" cy="1289957"/>
            <a:chOff x="0" y="0"/>
            <a:chExt cx="1719943" cy="171994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1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50797" y="3378607"/>
            <a:ext cx="4583951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Stabilisce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una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connessione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con il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servitore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83721" y="5143500"/>
            <a:ext cx="1289957" cy="1289957"/>
            <a:chOff x="0" y="0"/>
            <a:chExt cx="1719943" cy="17199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2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50797" y="5297466"/>
            <a:ext cx="3948559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Invia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le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informazioni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di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ogni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file di un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direttorio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83721" y="7255604"/>
            <a:ext cx="1289957" cy="1289957"/>
            <a:chOff x="0" y="0"/>
            <a:chExt cx="1719943" cy="171994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3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950797" y="7402225"/>
            <a:ext cx="4890577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Attende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il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comando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di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attivazione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da </a:t>
            </a:r>
            <a:r>
              <a:rPr lang="en-US" sz="2750" dirty="0" err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parte</a:t>
            </a:r>
            <a:r>
              <a:rPr lang="en-US" sz="2750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rPr>
              <a:t> del server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067141" y="2123835"/>
            <a:ext cx="1289957" cy="1289957"/>
            <a:chOff x="0" y="0"/>
            <a:chExt cx="1719943" cy="1719943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1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056458" y="6593305"/>
            <a:ext cx="1289957" cy="1289957"/>
            <a:chOff x="0" y="0"/>
            <a:chExt cx="1719943" cy="1719943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696856" y="450820"/>
              <a:ext cx="326231" cy="763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50" dirty="0">
                  <a:solidFill>
                    <a:srgbClr val="FFFFFF"/>
                  </a:solidFill>
                  <a:latin typeface="Open Sans Light Bold"/>
                  <a:ea typeface="Open Sans Light Bold"/>
                  <a:cs typeface="Open Sans Light Bold"/>
                </a:rPr>
                <a:t>1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664451" y="2295427"/>
            <a:ext cx="4432399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Attende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 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richiesta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di una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connessione</a:t>
            </a:r>
          </a:p>
        </p:txBody>
      </p:sp>
      <p:grpSp>
        <p:nvGrpSpPr>
          <p:cNvPr id="42" name="Group 31">
            <a:extLst>
              <a:ext uri="{FF2B5EF4-FFF2-40B4-BE49-F238E27FC236}">
                <a16:creationId xmlns:a16="http://schemas.microsoft.com/office/drawing/2014/main" id="{DF924E8E-4BE8-490E-A1DB-06FBB0DB5CB8}"/>
              </a:ext>
            </a:extLst>
          </p:cNvPr>
          <p:cNvGrpSpPr/>
          <p:nvPr/>
        </p:nvGrpSpPr>
        <p:grpSpPr>
          <a:xfrm>
            <a:off x="9070019" y="3605257"/>
            <a:ext cx="1284201" cy="1289957"/>
            <a:chOff x="3837" y="0"/>
            <a:chExt cx="1712268" cy="1719943"/>
          </a:xfrm>
        </p:grpSpPr>
        <p:grpSp>
          <p:nvGrpSpPr>
            <p:cNvPr id="43" name="Group 32">
              <a:extLst>
                <a:ext uri="{FF2B5EF4-FFF2-40B4-BE49-F238E27FC236}">
                  <a16:creationId xmlns:a16="http://schemas.microsoft.com/office/drawing/2014/main" id="{C6258490-42BA-4403-93BB-7A1242732868}"/>
                </a:ext>
              </a:extLst>
            </p:cNvPr>
            <p:cNvGrpSpPr/>
            <p:nvPr/>
          </p:nvGrpSpPr>
          <p:grpSpPr>
            <a:xfrm>
              <a:off x="3837" y="0"/>
              <a:ext cx="1712268" cy="1719943"/>
              <a:chOff x="14167" y="0"/>
              <a:chExt cx="6321665" cy="6350000"/>
            </a:xfrm>
          </p:grpSpPr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72D2509C-FAC0-4B66-BBB2-0B50F9B3037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44" name="TextBox 34">
              <a:extLst>
                <a:ext uri="{FF2B5EF4-FFF2-40B4-BE49-F238E27FC236}">
                  <a16:creationId xmlns:a16="http://schemas.microsoft.com/office/drawing/2014/main" id="{39265CB4-C898-4D77-AA31-1305545E9118}"/>
                </a:ext>
              </a:extLst>
            </p:cNvPr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2</a:t>
              </a:r>
            </a:p>
          </p:txBody>
        </p:sp>
      </p:grpSp>
      <p:sp>
        <p:nvSpPr>
          <p:cNvPr id="46" name="TextBox 40">
            <a:extLst>
              <a:ext uri="{FF2B5EF4-FFF2-40B4-BE49-F238E27FC236}">
                <a16:creationId xmlns:a16="http://schemas.microsoft.com/office/drawing/2014/main" id="{639A74DB-141D-4392-95F6-79FA5C37DF5D}"/>
              </a:ext>
            </a:extLst>
          </p:cNvPr>
          <p:cNvSpPr txBox="1"/>
          <p:nvPr/>
        </p:nvSpPr>
        <p:spPr>
          <a:xfrm>
            <a:off x="10662516" y="3750723"/>
            <a:ext cx="5407997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Ricevute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le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informazioni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dal client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invia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il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comando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di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attivazione</a:t>
            </a:r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21E8FE9-60DB-400E-9FCA-A6DADABFECEE}"/>
              </a:ext>
            </a:extLst>
          </p:cNvPr>
          <p:cNvGrpSpPr/>
          <p:nvPr/>
        </p:nvGrpSpPr>
        <p:grpSpPr>
          <a:xfrm>
            <a:off x="9059336" y="8099501"/>
            <a:ext cx="1284201" cy="1289957"/>
            <a:chOff x="3837" y="0"/>
            <a:chExt cx="1712268" cy="1719943"/>
          </a:xfrm>
        </p:grpSpPr>
        <p:grpSp>
          <p:nvGrpSpPr>
            <p:cNvPr id="48" name="Group 36">
              <a:extLst>
                <a:ext uri="{FF2B5EF4-FFF2-40B4-BE49-F238E27FC236}">
                  <a16:creationId xmlns:a16="http://schemas.microsoft.com/office/drawing/2014/main" id="{6872D1F4-B499-41A7-BB45-CAC008435F7C}"/>
                </a:ext>
              </a:extLst>
            </p:cNvPr>
            <p:cNvGrpSpPr/>
            <p:nvPr/>
          </p:nvGrpSpPr>
          <p:grpSpPr>
            <a:xfrm>
              <a:off x="3837" y="0"/>
              <a:ext cx="1712268" cy="1719943"/>
              <a:chOff x="14167" y="0"/>
              <a:chExt cx="6321665" cy="6350000"/>
            </a:xfrm>
          </p:grpSpPr>
          <p:sp>
            <p:nvSpPr>
              <p:cNvPr id="50" name="Freeform 37">
                <a:extLst>
                  <a:ext uri="{FF2B5EF4-FFF2-40B4-BE49-F238E27FC236}">
                    <a16:creationId xmlns:a16="http://schemas.microsoft.com/office/drawing/2014/main" id="{BF84040B-FBBD-48CD-9A48-8264C3CC334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49" name="TextBox 38">
              <a:extLst>
                <a:ext uri="{FF2B5EF4-FFF2-40B4-BE49-F238E27FC236}">
                  <a16:creationId xmlns:a16="http://schemas.microsoft.com/office/drawing/2014/main" id="{B17888D0-22A0-41AC-A0AF-A57C56DBC142}"/>
                </a:ext>
              </a:extLst>
            </p:cNvPr>
            <p:cNvSpPr txBox="1"/>
            <p:nvPr/>
          </p:nvSpPr>
          <p:spPr>
            <a:xfrm>
              <a:off x="696856" y="450820"/>
              <a:ext cx="326231" cy="763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50" dirty="0">
                  <a:solidFill>
                    <a:srgbClr val="FFFFFF"/>
                  </a:solidFill>
                  <a:latin typeface="Open Sans Light Bold"/>
                  <a:ea typeface="Open Sans Light Bold"/>
                  <a:cs typeface="Open Sans Light Bold"/>
                </a:rPr>
                <a:t>2</a:t>
              </a:r>
            </a:p>
          </p:txBody>
        </p:sp>
      </p:grpSp>
      <p:sp>
        <p:nvSpPr>
          <p:cNvPr id="52" name="TextBox 11">
            <a:extLst>
              <a:ext uri="{FF2B5EF4-FFF2-40B4-BE49-F238E27FC236}">
                <a16:creationId xmlns:a16="http://schemas.microsoft.com/office/drawing/2014/main" id="{E783BEF9-2D97-467D-AA5C-751B3A8C4D6F}"/>
              </a:ext>
            </a:extLst>
          </p:cNvPr>
          <p:cNvSpPr txBox="1"/>
          <p:nvPr/>
        </p:nvSpPr>
        <p:spPr>
          <a:xfrm>
            <a:off x="10662874" y="6754215"/>
            <a:ext cx="5234583" cy="96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Crea un thread per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ogni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richiesta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di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commissione</a:t>
            </a: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0C2B71F0-A289-4621-9C45-E2AE6D9ABAF0}"/>
              </a:ext>
            </a:extLst>
          </p:cNvPr>
          <p:cNvSpPr txBox="1"/>
          <p:nvPr/>
        </p:nvSpPr>
        <p:spPr>
          <a:xfrm>
            <a:off x="9144001" y="5014486"/>
            <a:ext cx="7916945" cy="872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Servervitore</a:t>
            </a:r>
            <a:r>
              <a:rPr lang="en-US" sz="51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51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Concorrente</a:t>
            </a:r>
          </a:p>
        </p:txBody>
      </p:sp>
      <p:sp>
        <p:nvSpPr>
          <p:cNvPr id="54" name="TextBox 40">
            <a:extLst>
              <a:ext uri="{FF2B5EF4-FFF2-40B4-BE49-F238E27FC236}">
                <a16:creationId xmlns:a16="http://schemas.microsoft.com/office/drawing/2014/main" id="{BFF9ABF9-29B2-4FA2-B4C1-BD4F9F6C5CE6}"/>
              </a:ext>
            </a:extLst>
          </p:cNvPr>
          <p:cNvSpPr txBox="1"/>
          <p:nvPr/>
        </p:nvSpPr>
        <p:spPr>
          <a:xfrm>
            <a:off x="10662516" y="8173171"/>
            <a:ext cx="6251894" cy="96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Ogni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thread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ricevute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le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informazioni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dal client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invia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il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comando</a:t>
            </a:r>
            <a:r>
              <a:rPr lang="en-US" sz="275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 di </a:t>
            </a:r>
            <a:r>
              <a:rPr lang="en-US" sz="2750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attivazione</a:t>
            </a:r>
            <a:endParaRPr lang="en-US" sz="2750" dirty="0">
              <a:solidFill>
                <a:srgbClr val="FFFFFF"/>
              </a:solidFill>
              <a:latin typeface="Open Sans Light"/>
              <a:ea typeface="Open Sans Light"/>
              <a:cs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50490" y="569687"/>
            <a:ext cx="621417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Open Sans Extra Bold"/>
              </a:rPr>
              <a:t>Implementazione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490" y="1884589"/>
            <a:ext cx="54704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50" dirty="0">
                <a:solidFill>
                  <a:srgbClr val="000000"/>
                </a:solidFill>
                <a:latin typeface="Open Sans"/>
              </a:rPr>
              <a:t>Client</a:t>
            </a:r>
            <a:endParaRPr lang="en-US" sz="515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0ABDFDF-5E22-4A3E-9C05-8E044FAE5004}"/>
              </a:ext>
            </a:extLst>
          </p:cNvPr>
          <p:cNvSpPr/>
          <p:nvPr/>
        </p:nvSpPr>
        <p:spPr>
          <a:xfrm>
            <a:off x="16651643" y="8740635"/>
            <a:ext cx="1284201" cy="1289957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4AAD"/>
          </a:solidFill>
        </p:spPr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CA07814-66BA-4AB3-BE34-009A74638661}"/>
              </a:ext>
            </a:extLst>
          </p:cNvPr>
          <p:cNvSpPr txBox="1"/>
          <p:nvPr/>
        </p:nvSpPr>
        <p:spPr>
          <a:xfrm>
            <a:off x="17171407" y="9078750"/>
            <a:ext cx="244673" cy="5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50" dirty="0">
                <a:solidFill>
                  <a:srgbClr val="FFFFFF"/>
                </a:solidFill>
                <a:latin typeface="Open Sans Light Bold"/>
                <a:ea typeface="Open Sans Light Bold"/>
                <a:cs typeface="Open Sans Light Bold"/>
              </a:rPr>
              <a:t>4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C0382B97-FEEF-4F42-82F8-3E4162E2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785" y="5301872"/>
            <a:ext cx="8519276" cy="482288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2A6BB9A-A6EA-4ECF-9E5A-202A1368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667" y="52642"/>
            <a:ext cx="8519277" cy="513782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C8EDB2C-846C-4594-8FFD-9657F9444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583979"/>
            <a:ext cx="7581900" cy="32047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58" y="-1"/>
            <a:ext cx="18300284" cy="10287000"/>
            <a:chOff x="98629" y="289983"/>
            <a:chExt cx="3267146" cy="3479800"/>
          </a:xfrm>
        </p:grpSpPr>
        <p:sp>
          <p:nvSpPr>
            <p:cNvPr id="3" name="Freeform 3"/>
            <p:cNvSpPr/>
            <p:nvPr/>
          </p:nvSpPr>
          <p:spPr>
            <a:xfrm>
              <a:off x="98629" y="289983"/>
              <a:ext cx="3267146" cy="3479800"/>
            </a:xfrm>
            <a:custGeom>
              <a:avLst/>
              <a:gdLst/>
              <a:ahLst/>
              <a:cxnLst/>
              <a:rect l="l" t="t" r="r" b="b"/>
              <a:pathLst>
                <a:path w="3267146" h="3479800">
                  <a:moveTo>
                    <a:pt x="0" y="0"/>
                  </a:moveTo>
                  <a:lnTo>
                    <a:pt x="3267146" y="0"/>
                  </a:lnTo>
                  <a:lnTo>
                    <a:pt x="326714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648765" y="8740635"/>
            <a:ext cx="1289957" cy="1289957"/>
            <a:chOff x="0" y="0"/>
            <a:chExt cx="1719943" cy="17199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96856" y="450820"/>
              <a:ext cx="326231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Light Bold"/>
                </a:rPr>
                <a:t>5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50490" y="569687"/>
            <a:ext cx="621417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400" dirty="0" err="1">
                <a:solidFill>
                  <a:schemeClr val="bg1"/>
                </a:solidFill>
                <a:latin typeface="Open Sans Extra Bold"/>
              </a:rPr>
              <a:t>Implementazione</a:t>
            </a:r>
            <a:endParaRPr lang="en-US" sz="5400" dirty="0" err="1">
              <a:solidFill>
                <a:schemeClr val="bg1"/>
              </a:solidFill>
              <a:latin typeface="Open Sans Extra Bold"/>
              <a:ea typeface="Open Sans Extra Bold"/>
              <a:cs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1841860"/>
            <a:ext cx="69512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50" dirty="0">
                <a:solidFill>
                  <a:srgbClr val="FFFFFF"/>
                </a:solidFill>
                <a:latin typeface="Open Sans"/>
              </a:rPr>
              <a:t>Server </a:t>
            </a:r>
            <a:r>
              <a:rPr lang="en-US" sz="5150" dirty="0" err="1">
                <a:solidFill>
                  <a:srgbClr val="FFFFFF"/>
                </a:solidFill>
                <a:latin typeface="Open Sans"/>
              </a:rPr>
              <a:t>Sequenziale</a:t>
            </a:r>
            <a:endParaRPr lang="en-US" sz="5150" dirty="0" err="1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839918FD-D9CC-44F3-88E7-0D4E7F01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3" y="3402851"/>
            <a:ext cx="11296650" cy="5986373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9F9A3F3B-07E6-4CD1-88C2-CA92574BA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1028306"/>
            <a:ext cx="8772525" cy="6944513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284" y="0"/>
            <a:ext cx="18300284" cy="10287000"/>
            <a:chOff x="0" y="0"/>
            <a:chExt cx="326714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7146" cy="3479800"/>
            </a:xfrm>
            <a:custGeom>
              <a:avLst/>
              <a:gdLst/>
              <a:ahLst/>
              <a:cxnLst/>
              <a:rect l="l" t="t" r="r" b="b"/>
              <a:pathLst>
                <a:path w="3267146" h="3479800">
                  <a:moveTo>
                    <a:pt x="0" y="0"/>
                  </a:moveTo>
                  <a:lnTo>
                    <a:pt x="3267146" y="0"/>
                  </a:lnTo>
                  <a:lnTo>
                    <a:pt x="326714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648765" y="8740635"/>
            <a:ext cx="1289957" cy="1289957"/>
            <a:chOff x="0" y="0"/>
            <a:chExt cx="1719943" cy="17199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96856" y="450820"/>
              <a:ext cx="326231" cy="763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50" dirty="0">
                  <a:solidFill>
                    <a:srgbClr val="FFFFFF"/>
                  </a:solidFill>
                  <a:latin typeface="Open Sans Light Bold"/>
                  <a:ea typeface="Open Sans Light Bold"/>
                  <a:cs typeface="Open Sans Light Bold"/>
                </a:rPr>
                <a:t>6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50490" y="569687"/>
            <a:ext cx="621417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400" dirty="0" err="1">
                <a:solidFill>
                  <a:schemeClr val="bg1"/>
                </a:solidFill>
                <a:latin typeface="Open Sans Extra Bold"/>
              </a:rPr>
              <a:t>Implementazione</a:t>
            </a:r>
            <a:endParaRPr lang="en-US" sz="5400" dirty="0" err="1">
              <a:solidFill>
                <a:schemeClr val="bg1"/>
              </a:solidFill>
              <a:latin typeface="Open Sans Extra Bold"/>
              <a:ea typeface="Open Sans Extra Bold"/>
              <a:cs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0916" y="2055505"/>
            <a:ext cx="69512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50" dirty="0">
                <a:solidFill>
                  <a:srgbClr val="FFFFFF"/>
                </a:solidFill>
                <a:latin typeface="Open Sans"/>
              </a:rPr>
              <a:t>Server </a:t>
            </a:r>
            <a:r>
              <a:rPr lang="en-US" sz="5150" dirty="0" err="1">
                <a:solidFill>
                  <a:srgbClr val="FFFFFF"/>
                </a:solidFill>
                <a:latin typeface="Open Sans"/>
              </a:rPr>
              <a:t>Concorrente</a:t>
            </a:r>
            <a:endParaRPr lang="en-US" sz="5150" dirty="0" err="1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55BED886-AE06-4AEC-B9E1-4961201D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284006"/>
            <a:ext cx="9610725" cy="6090713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EC273830-65DB-4622-BD62-322DCFFF1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5" y="101472"/>
            <a:ext cx="9315450" cy="8579107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94964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284" y="0"/>
            <a:ext cx="18300284" cy="10287000"/>
            <a:chOff x="0" y="0"/>
            <a:chExt cx="326714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7146" cy="3479800"/>
            </a:xfrm>
            <a:custGeom>
              <a:avLst/>
              <a:gdLst/>
              <a:ahLst/>
              <a:cxnLst/>
              <a:rect l="l" t="t" r="r" b="b"/>
              <a:pathLst>
                <a:path w="3267146" h="3479800">
                  <a:moveTo>
                    <a:pt x="0" y="0"/>
                  </a:moveTo>
                  <a:lnTo>
                    <a:pt x="3267146" y="0"/>
                  </a:lnTo>
                  <a:lnTo>
                    <a:pt x="326714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648765" y="8740635"/>
            <a:ext cx="1289957" cy="1289957"/>
            <a:chOff x="0" y="0"/>
            <a:chExt cx="1719943" cy="171994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96856" y="450820"/>
              <a:ext cx="326231" cy="763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50">
                  <a:solidFill>
                    <a:srgbClr val="FFFFFF"/>
                  </a:solidFill>
                  <a:latin typeface="Open Sans Light Bold"/>
                  <a:ea typeface="Open Sans Light Bold"/>
                  <a:cs typeface="Open Sans Light Bold"/>
                </a:rPr>
                <a:t>7</a:t>
              </a:r>
              <a:endParaRPr lang="en-US" sz="3350" dirty="0">
                <a:solidFill>
                  <a:srgbClr val="FFFFFF"/>
                </a:solidFill>
                <a:latin typeface="Open Sans Light Bold"/>
                <a:ea typeface="Open Sans Light Bold"/>
                <a:cs typeface="Open Sans Light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50490" y="569687"/>
            <a:ext cx="6214170" cy="90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400">
                <a:solidFill>
                  <a:schemeClr val="bg1"/>
                </a:solidFill>
                <a:latin typeface="Open Sans Extra Bold"/>
              </a:rPr>
              <a:t>Benchmarks</a:t>
            </a:r>
            <a:endParaRPr lang="en-US" sz="5400" dirty="0">
              <a:solidFill>
                <a:schemeClr val="bg1"/>
              </a:solidFill>
              <a:latin typeface="Open Sans Extra Bold"/>
              <a:ea typeface="Open Sans Extra Bold"/>
              <a:cs typeface="Open Sans Extra Bold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A8D948AD-B12E-4B99-9E8F-0F4121024E9D}"/>
              </a:ext>
            </a:extLst>
          </p:cNvPr>
          <p:cNvSpPr txBox="1"/>
          <p:nvPr/>
        </p:nvSpPr>
        <p:spPr>
          <a:xfrm>
            <a:off x="355797" y="1850230"/>
            <a:ext cx="7509570" cy="4969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  <a:spcBef>
                <a:spcPct val="0"/>
              </a:spcBef>
            </a:pPr>
            <a:r>
              <a:rPr lang="en-US" sz="2750">
                <a:solidFill>
                  <a:schemeClr val="bg1"/>
                </a:solidFill>
                <a:latin typeface="&amp;quot;Open Sans Light_MSFontSer"/>
                <a:ea typeface="+mn-lt"/>
                <a:cs typeface="+mn-lt"/>
              </a:rPr>
              <a:t>Riferimenti benchmark:</a:t>
            </a:r>
            <a:br>
              <a:rPr lang="en-US" sz="2750" dirty="0">
                <a:latin typeface="&amp;quot;Open Sans Light_MSFontSer"/>
                <a:ea typeface="+mn-lt"/>
                <a:cs typeface="+mn-lt"/>
              </a:rPr>
            </a:br>
            <a:r>
              <a:rPr lang="en-US" sz="2750">
                <a:solidFill>
                  <a:schemeClr val="bg1"/>
                </a:solidFill>
                <a:latin typeface="&amp;quot;Open Sans Light_MSFontSer"/>
                <a:ea typeface="+mn-lt"/>
                <a:cs typeface="+mn-lt"/>
              </a:rPr>
              <a:t>cpu: i7 7700k - ram 32gb ddr4 3200mhz</a:t>
            </a:r>
            <a:endParaRPr lang="en-US">
              <a:solidFill>
                <a:schemeClr val="bg1"/>
              </a:solidFill>
              <a:latin typeface="&amp;quot;Open Sans Light_MSFontSer"/>
              <a:ea typeface="+mn-lt"/>
              <a:cs typeface="+mn-lt"/>
            </a:endParaRPr>
          </a:p>
          <a:p>
            <a:pPr>
              <a:lnSpc>
                <a:spcPts val="3863"/>
              </a:lnSpc>
              <a:spcBef>
                <a:spcPct val="0"/>
              </a:spcBef>
            </a:pPr>
            <a:br>
              <a:rPr lang="en-US" sz="2750" dirty="0">
                <a:latin typeface="&amp;quot;Open Sans Light_MSFontSer"/>
                <a:ea typeface="+mn-lt"/>
                <a:cs typeface="+mn-lt"/>
              </a:rPr>
            </a:br>
            <a:r>
              <a:rPr lang="en-US" sz="2750">
                <a:solidFill>
                  <a:schemeClr val="bg1"/>
                </a:solidFill>
                <a:latin typeface="&amp;quot;Open Sans Light_MSFontSer"/>
                <a:ea typeface="+mn-lt"/>
                <a:cs typeface="+mn-lt"/>
              </a:rPr>
              <a:t>6 file da:</a:t>
            </a:r>
            <a:br>
              <a:rPr lang="en-US" sz="2750" dirty="0">
                <a:latin typeface="&amp;quot;Open Sans Light_MSFontSer"/>
                <a:ea typeface="+mn-lt"/>
                <a:cs typeface="+mn-lt"/>
              </a:rPr>
            </a:br>
            <a:r>
              <a:rPr lang="en-US" sz="2750">
                <a:solidFill>
                  <a:schemeClr val="bg1"/>
                </a:solidFill>
                <a:latin typeface="&amp;quot;Open Sans Light_MSFontSer"/>
                <a:ea typeface="+mn-lt"/>
                <a:cs typeface="+mn-lt"/>
              </a:rPr>
              <a:t>- 35kb</a:t>
            </a:r>
            <a:br>
              <a:rPr lang="en-US" sz="2750" dirty="0">
                <a:latin typeface="&amp;quot;Open Sans Light_MSFontSer"/>
                <a:ea typeface="+mn-lt"/>
                <a:cs typeface="+mn-lt"/>
              </a:rPr>
            </a:br>
            <a:r>
              <a:rPr lang="en-US" sz="2750">
                <a:solidFill>
                  <a:schemeClr val="bg1"/>
                </a:solidFill>
                <a:latin typeface="&amp;quot;Open Sans Light_MSFontSer"/>
                <a:ea typeface="+mn-lt"/>
                <a:cs typeface="+mn-lt"/>
              </a:rPr>
              <a:t>- 70kb</a:t>
            </a:r>
            <a:br>
              <a:rPr lang="en-US" sz="2750" dirty="0">
                <a:latin typeface="&amp;quot;Open Sans Light_MSFontSer"/>
                <a:ea typeface="+mn-lt"/>
                <a:cs typeface="+mn-lt"/>
              </a:rPr>
            </a:br>
            <a:r>
              <a:rPr lang="en-US" sz="2750">
                <a:solidFill>
                  <a:schemeClr val="bg1"/>
                </a:solidFill>
                <a:latin typeface="&amp;quot;Open Sans Light_MSFontSer"/>
                <a:ea typeface="+mn-lt"/>
                <a:cs typeface="+mn-lt"/>
              </a:rPr>
              <a:t>- 139kb</a:t>
            </a:r>
            <a:br>
              <a:rPr lang="en-US" sz="2750" dirty="0">
                <a:latin typeface="&amp;quot;Open Sans Light_MSFontSer"/>
                <a:ea typeface="+mn-lt"/>
                <a:cs typeface="+mn-lt"/>
              </a:rPr>
            </a:br>
            <a:r>
              <a:rPr lang="en-US" sz="2750">
                <a:solidFill>
                  <a:schemeClr val="bg1"/>
                </a:solidFill>
                <a:latin typeface="&amp;quot;Open Sans Light_MSFontSer"/>
                <a:ea typeface="+mn-lt"/>
                <a:cs typeface="+mn-lt"/>
              </a:rPr>
              <a:t>- 278kb</a:t>
            </a:r>
            <a:br>
              <a:rPr lang="en-US" sz="2750" dirty="0">
                <a:latin typeface="&amp;quot;Open Sans Light_MSFontSer"/>
                <a:ea typeface="+mn-lt"/>
                <a:cs typeface="+mn-lt"/>
              </a:rPr>
            </a:br>
            <a:r>
              <a:rPr lang="en-US" sz="2750">
                <a:solidFill>
                  <a:schemeClr val="bg1"/>
                </a:solidFill>
                <a:latin typeface="&amp;quot;Open Sans Light_MSFontSer"/>
                <a:ea typeface="+mn-lt"/>
                <a:cs typeface="+mn-lt"/>
              </a:rPr>
              <a:t>- 417kb</a:t>
            </a:r>
            <a:br>
              <a:rPr lang="en-US" sz="2750" dirty="0">
                <a:latin typeface="&amp;quot;Open Sans Light_MSFontSer"/>
                <a:ea typeface="+mn-lt"/>
                <a:cs typeface="+mn-lt"/>
              </a:rPr>
            </a:br>
            <a:r>
              <a:rPr lang="en-US" sz="2750">
                <a:solidFill>
                  <a:schemeClr val="bg1"/>
                </a:solidFill>
                <a:latin typeface="&amp;quot;Open Sans Light_MSFontSer"/>
                <a:ea typeface="+mn-lt"/>
                <a:cs typeface="+mn-lt"/>
              </a:rPr>
              <a:t>- 833kb</a:t>
            </a:r>
            <a:endParaRPr lang="en-US">
              <a:solidFill>
                <a:schemeClr val="bg1"/>
              </a:solidFill>
              <a:latin typeface="&amp;quot;Open Sans Light_MSFontSer"/>
            </a:endParaRPr>
          </a:p>
        </p:txBody>
      </p:sp>
      <p:pic>
        <p:nvPicPr>
          <p:cNvPr id="11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4045126A-3ABF-4328-B097-CC82C8EE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28" y="3122032"/>
            <a:ext cx="13728215" cy="65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56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9650" y="0"/>
            <a:ext cx="9658350" cy="10287000"/>
            <a:chOff x="0" y="0"/>
            <a:chExt cx="326714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7146" cy="3479800"/>
            </a:xfrm>
            <a:custGeom>
              <a:avLst/>
              <a:gdLst/>
              <a:ahLst/>
              <a:cxnLst/>
              <a:rect l="l" t="t" r="r" b="b"/>
              <a:pathLst>
                <a:path w="3267146" h="3479800">
                  <a:moveTo>
                    <a:pt x="0" y="0"/>
                  </a:moveTo>
                  <a:lnTo>
                    <a:pt x="3267146" y="0"/>
                  </a:lnTo>
                  <a:lnTo>
                    <a:pt x="326714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648765" y="8740635"/>
            <a:ext cx="1289957" cy="1526261"/>
            <a:chOff x="0" y="0"/>
            <a:chExt cx="1719943" cy="203501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19943" cy="17199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96856" y="450820"/>
              <a:ext cx="326231" cy="158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50">
                  <a:solidFill>
                    <a:srgbClr val="FFFFFF"/>
                  </a:solidFill>
                  <a:latin typeface="Open Sans Light Bold"/>
                  <a:ea typeface="Open Sans Light Bold"/>
                  <a:cs typeface="Open Sans Light Bold"/>
                </a:rPr>
                <a:t>8</a:t>
              </a:r>
            </a:p>
            <a:p>
              <a:pPr algn="ctr">
                <a:lnSpc>
                  <a:spcPts val="4759"/>
                </a:lnSpc>
              </a:pPr>
              <a:endParaRPr lang="en-US" sz="3350" dirty="0">
                <a:solidFill>
                  <a:srgbClr val="FFFFFF"/>
                </a:solidFill>
                <a:latin typeface="Open Sans Light Bold"/>
                <a:ea typeface="Open Sans Light Bold"/>
                <a:cs typeface="Open Sans Light Bold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3932" y="3615601"/>
            <a:ext cx="2595069" cy="25950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26657" y="6603394"/>
            <a:ext cx="2782219" cy="27822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14198" y="6474224"/>
            <a:ext cx="2911389" cy="29113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86875" y="3696169"/>
            <a:ext cx="3766035" cy="21183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16782" y="4156881"/>
            <a:ext cx="4401968" cy="183988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05942" y="528866"/>
            <a:ext cx="644143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Open Sans Extra Bold"/>
              </a:rPr>
              <a:t>Gestione progetto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3932" y="1884589"/>
            <a:ext cx="2272204" cy="87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Coding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6875" y="1884589"/>
            <a:ext cx="1709291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Team</a:t>
            </a:r>
          </a:p>
        </p:txBody>
      </p:sp>
      <p:pic>
        <p:nvPicPr>
          <p:cNvPr id="17" name="Graphic 17">
            <a:extLst>
              <a:ext uri="{FF2B5EF4-FFF2-40B4-BE49-F238E27FC236}">
                <a16:creationId xmlns:a16="http://schemas.microsoft.com/office/drawing/2014/main" id="{CBB7FA5D-E4D2-4DFD-A081-3759BA16E4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41058" y="3610377"/>
            <a:ext cx="3133188" cy="23825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Esercitazione 0</dc:title>
  <cp:revision>329</cp:revision>
  <dcterms:created xsi:type="dcterms:W3CDTF">2006-08-16T00:00:00Z</dcterms:created>
  <dcterms:modified xsi:type="dcterms:W3CDTF">2021-10-25T20:40:22Z</dcterms:modified>
  <dc:identifier>DAEsiRlZa3I</dc:identifier>
</cp:coreProperties>
</file>